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4"/>
  </p:sldMasterIdLst>
  <p:sldIdLst>
    <p:sldId id="256" r:id="rId5"/>
    <p:sldId id="276" r:id="rId6"/>
    <p:sldId id="270" r:id="rId7"/>
    <p:sldId id="258" r:id="rId8"/>
    <p:sldId id="259" r:id="rId9"/>
    <p:sldId id="272" r:id="rId10"/>
    <p:sldId id="261" r:id="rId11"/>
    <p:sldId id="262" r:id="rId12"/>
    <p:sldId id="273" r:id="rId13"/>
    <p:sldId id="274" r:id="rId14"/>
    <p:sldId id="265" r:id="rId15"/>
    <p:sldId id="266" r:id="rId16"/>
    <p:sldId id="275" r:id="rId17"/>
    <p:sldId id="267" r:id="rId18"/>
    <p:sldId id="260" r:id="rId19"/>
    <p:sldId id="268" r:id="rId20"/>
    <p:sldId id="269" r:id="rId21"/>
    <p:sldId id="288" r:id="rId22"/>
    <p:sldId id="289" r:id="rId23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07786F5-869E-4DFA-9254-B8DE0BE78460}">
          <p14:sldIdLst>
            <p14:sldId id="256"/>
            <p14:sldId id="276"/>
            <p14:sldId id="270"/>
            <p14:sldId id="258"/>
            <p14:sldId id="259"/>
            <p14:sldId id="272"/>
            <p14:sldId id="261"/>
            <p14:sldId id="262"/>
            <p14:sldId id="273"/>
            <p14:sldId id="274"/>
            <p14:sldId id="265"/>
            <p14:sldId id="266"/>
            <p14:sldId id="275"/>
            <p14:sldId id="267"/>
            <p14:sldId id="260"/>
            <p14:sldId id="268"/>
            <p14:sldId id="269"/>
            <p14:sldId id="288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96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D19E593C-9166-4B72-AE94-8BA707DA0663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812582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56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09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33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97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16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86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71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1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D19E593C-9166-4B72-AE94-8BA707DA0663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37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61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67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38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47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21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13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7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19E593C-9166-4B72-AE94-8BA707DA0663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2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8229600" cy="2590800"/>
          </a:xfrm>
        </p:spPr>
        <p:txBody>
          <a:bodyPr>
            <a:normAutofit/>
          </a:bodyPr>
          <a:lstStyle/>
          <a:p>
            <a:r>
              <a:rPr lang="en-US" dirty="0"/>
              <a:t>SEC285 -Course Project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FDD481-7AD6-30BD-31C3-7A443F1376BA}"/>
              </a:ext>
            </a:extLst>
          </p:cNvPr>
          <p:cNvSpPr txBox="1"/>
          <p:nvPr/>
        </p:nvSpPr>
        <p:spPr>
          <a:xfrm>
            <a:off x="1905000" y="2496234"/>
            <a:ext cx="6781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Fundamentals of Information System Security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16654B-98A4-297D-4608-3E65480BDD42}"/>
              </a:ext>
            </a:extLst>
          </p:cNvPr>
          <p:cNvSpPr txBox="1"/>
          <p:nvPr/>
        </p:nvSpPr>
        <p:spPr>
          <a:xfrm>
            <a:off x="1905000" y="3853935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By: Jeffrey Fang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403F9-A15C-D82E-DE0C-C3BBEDFBE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1600199"/>
            <a:ext cx="7704667" cy="1828801"/>
          </a:xfrm>
        </p:spPr>
        <p:txBody>
          <a:bodyPr>
            <a:normAutofit/>
          </a:bodyPr>
          <a:lstStyle/>
          <a:p>
            <a:r>
              <a:rPr lang="en-US" b="1" i="0" dirty="0">
                <a:solidFill>
                  <a:srgbClr val="050505"/>
                </a:solidFill>
                <a:effectLst/>
                <a:latin typeface="Poppins" panose="00000500000000000000" pitchFamily="2" charset="0"/>
              </a:rPr>
              <a:t>Multi Factor Authentication (MFA)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6CC26-BD53-DC4F-C5C2-D8A75E860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3200400"/>
            <a:ext cx="7704667" cy="2438400"/>
          </a:xfrm>
        </p:spPr>
        <p:txBody>
          <a:bodyPr/>
          <a:lstStyle/>
          <a:p>
            <a:r>
              <a:rPr lang="en-US" dirty="0">
                <a:solidFill>
                  <a:srgbClr val="050505"/>
                </a:solidFill>
                <a:latin typeface="Arial" panose="020B0604020202020204" pitchFamily="34" charset="0"/>
              </a:rPr>
              <a:t>Implement security controls to protect enterprise computing resources, by using multi factor authentication (MFA).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024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98476"/>
            <a:ext cx="2556704" cy="1830523"/>
          </a:xfrm>
        </p:spPr>
        <p:txBody>
          <a:bodyPr>
            <a:normAutofit fontScale="90000"/>
          </a:bodyPr>
          <a:lstStyle/>
          <a:p>
            <a:r>
              <a:rPr lang="en-US" sz="3300" b="0" dirty="0"/>
              <a:t>Common-auth Configuration File</a:t>
            </a:r>
            <a:endParaRPr lang="en-US" sz="3200" b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3429000"/>
            <a:ext cx="2063483" cy="2316638"/>
          </a:xfrm>
        </p:spPr>
        <p:txBody>
          <a:bodyPr>
            <a:normAutofit/>
          </a:bodyPr>
          <a:lstStyle/>
          <a:p>
            <a:r>
              <a:rPr lang="en-US" sz="1600" dirty="0"/>
              <a:t>This screenshot shows the entry that indicates the use of the Google Authenticator module.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7F03F4-C96D-2AAA-77EE-FC6FA3B8A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598477"/>
            <a:ext cx="5230126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59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327" y="781241"/>
            <a:ext cx="3600953" cy="2647759"/>
          </a:xfrm>
        </p:spPr>
        <p:txBody>
          <a:bodyPr>
            <a:normAutofit/>
          </a:bodyPr>
          <a:lstStyle/>
          <a:p>
            <a:r>
              <a:rPr lang="en-US" sz="3200" b="0" dirty="0"/>
              <a:t>MFA Logon Screen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7327" y="3429000"/>
            <a:ext cx="3712273" cy="1981200"/>
          </a:xfrm>
        </p:spPr>
        <p:txBody>
          <a:bodyPr>
            <a:noAutofit/>
          </a:bodyPr>
          <a:lstStyle/>
          <a:p>
            <a:r>
              <a:rPr lang="en-US" sz="1600" dirty="0"/>
              <a:t>This screenshot shows the logon screen where a verification code is required.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DAA482-1369-AD15-CAE3-C318B36A8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518" y="2304893"/>
            <a:ext cx="3600953" cy="224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2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403F9-A15C-D82E-DE0C-C3BBEDFBE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1600199"/>
            <a:ext cx="7704667" cy="1828801"/>
          </a:xfrm>
        </p:spPr>
        <p:txBody>
          <a:bodyPr>
            <a:normAutofit/>
          </a:bodyPr>
          <a:lstStyle/>
          <a:p>
            <a:r>
              <a:rPr lang="en-US" dirty="0"/>
              <a:t>Vulnerability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6CC26-BD53-DC4F-C5C2-D8A75E860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3200400"/>
            <a:ext cx="7704667" cy="2438400"/>
          </a:xfrm>
        </p:spPr>
        <p:txBody>
          <a:bodyPr/>
          <a:lstStyle/>
          <a:p>
            <a:r>
              <a:rPr lang="en-US" dirty="0">
                <a:solidFill>
                  <a:srgbClr val="050505"/>
                </a:solidFill>
                <a:latin typeface="Arial" panose="020B0604020202020204" pitchFamily="34" charset="0"/>
              </a:rPr>
              <a:t>Implement security controls to protect enterprise computing resources, by using multi factor authentication (MFA).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515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896" y="304800"/>
            <a:ext cx="3166304" cy="3124200"/>
          </a:xfrm>
        </p:spPr>
        <p:txBody>
          <a:bodyPr>
            <a:normAutofit/>
          </a:bodyPr>
          <a:lstStyle/>
          <a:p>
            <a:r>
              <a:rPr lang="en-US" sz="3300" b="0" dirty="0"/>
              <a:t>Nmap</a:t>
            </a:r>
            <a:endParaRPr lang="en-US" sz="3200" b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896" y="3429000"/>
            <a:ext cx="3166304" cy="1478437"/>
          </a:xfrm>
        </p:spPr>
        <p:txBody>
          <a:bodyPr>
            <a:normAutofit/>
          </a:bodyPr>
          <a:lstStyle/>
          <a:p>
            <a:r>
              <a:rPr lang="en-US" sz="1600" dirty="0"/>
              <a:t>This screenshot include the scan result showing both the Kali and Linux Server VMs.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D88BAC-BCAB-6612-FB3F-E8F8BA8E2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820" y="1519846"/>
            <a:ext cx="4086126" cy="381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445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896" y="304800"/>
            <a:ext cx="2556704" cy="3124200"/>
          </a:xfrm>
        </p:spPr>
        <p:txBody>
          <a:bodyPr>
            <a:normAutofit/>
          </a:bodyPr>
          <a:lstStyle/>
          <a:p>
            <a:r>
              <a:rPr lang="en-US" sz="3300" b="0" dirty="0" err="1"/>
              <a:t>NetCat</a:t>
            </a:r>
            <a:endParaRPr lang="en-US" sz="3200" b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896" y="3429000"/>
            <a:ext cx="2063483" cy="1478437"/>
          </a:xfrm>
        </p:spPr>
        <p:txBody>
          <a:bodyPr>
            <a:normAutofit/>
          </a:bodyPr>
          <a:lstStyle/>
          <a:p>
            <a:r>
              <a:rPr lang="en-US" sz="1600" dirty="0"/>
              <a:t>This screenshot include the scan result showing both the Kali and Linux Server VMs.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C725C3-109E-21BF-0455-90B81D7A9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859" y="2590800"/>
            <a:ext cx="4773086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62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896" y="304800"/>
            <a:ext cx="2556704" cy="3017364"/>
          </a:xfrm>
        </p:spPr>
        <p:txBody>
          <a:bodyPr>
            <a:normAutofit/>
          </a:bodyPr>
          <a:lstStyle/>
          <a:p>
            <a:r>
              <a:rPr lang="en-US" sz="3300" b="0" dirty="0"/>
              <a:t>Wireshark</a:t>
            </a:r>
            <a:endParaRPr lang="en-US" sz="3200" b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896" y="3535836"/>
            <a:ext cx="2063483" cy="1371601"/>
          </a:xfrm>
        </p:spPr>
        <p:txBody>
          <a:bodyPr>
            <a:normAutofit fontScale="92500" lnSpcReduction="10000"/>
          </a:bodyPr>
          <a:lstStyle/>
          <a:p>
            <a:r>
              <a:rPr lang="en-US" sz="1600" dirty="0"/>
              <a:t>This screenshot include the Wireshark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sz="1600" dirty="0"/>
              <a:t>Follow TCP Steam window showing the Telnet username and password.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99DA31-59D8-CA17-00D9-D406C3668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846" y="1163780"/>
            <a:ext cx="4563112" cy="474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6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896" y="304800"/>
            <a:ext cx="2556704" cy="3124200"/>
          </a:xfrm>
        </p:spPr>
        <p:txBody>
          <a:bodyPr>
            <a:normAutofit/>
          </a:bodyPr>
          <a:lstStyle/>
          <a:p>
            <a:r>
              <a:rPr lang="en-US" sz="3300" b="0" dirty="0"/>
              <a:t>Nessus</a:t>
            </a:r>
            <a:endParaRPr lang="en-US" sz="3200" b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896" y="3429000"/>
            <a:ext cx="2063483" cy="2438400"/>
          </a:xfrm>
        </p:spPr>
        <p:txBody>
          <a:bodyPr>
            <a:noAutofit/>
          </a:bodyPr>
          <a:lstStyle/>
          <a:p>
            <a:r>
              <a:rPr lang="en-US" sz="1600" dirty="0"/>
              <a:t>This screenshot include the high-level view of the Nessus vulnerability scan report (showing categories of vulnerability in different colors).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AC4540-A248-241D-0BA0-E3074B0E1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538098"/>
            <a:ext cx="5420585" cy="378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12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DF9F2-F3C2-4017-9672-53EFEF29C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1430530"/>
            <a:ext cx="3632855" cy="969771"/>
          </a:xfrm>
        </p:spPr>
        <p:txBody>
          <a:bodyPr/>
          <a:lstStyle/>
          <a:p>
            <a:r>
              <a:rPr lang="en-US" dirty="0"/>
              <a:t>Career Skills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51825C8-844A-4E97-93AF-88732F8C47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4350" y="3077262"/>
            <a:ext cx="4000500" cy="2444001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Describe different types of malware.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Identify social engineering attacks.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Survey network security devices and protocols.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Explain wireless network security solutions.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22F409-2699-416D-A1DD-AB37C2FE59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3077262"/>
            <a:ext cx="4000500" cy="24440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Interpret application security, device security, and physical security.</a:t>
            </a:r>
          </a:p>
          <a:p>
            <a:r>
              <a:rPr lang="en-US" dirty="0"/>
              <a:t>Examine authentication and access control techniques.</a:t>
            </a:r>
          </a:p>
          <a:p>
            <a:r>
              <a:rPr lang="en-US" dirty="0"/>
              <a:t>Assess business continuity and risk management strategies.</a:t>
            </a:r>
          </a:p>
          <a:p>
            <a:r>
              <a:rPr lang="en-US" dirty="0"/>
              <a:t>Produce a secure network.</a:t>
            </a:r>
          </a:p>
        </p:txBody>
      </p:sp>
    </p:spTree>
    <p:extLst>
      <p:ext uri="{BB962C8B-B14F-4D97-AF65-F5344CB8AC3E}">
        <p14:creationId xmlns:p14="http://schemas.microsoft.com/office/powerpoint/2010/main" val="2444765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DF9F2-F3C2-4017-9672-53EFEF29C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1430530"/>
            <a:ext cx="3632855" cy="969771"/>
          </a:xfrm>
        </p:spPr>
        <p:txBody>
          <a:bodyPr>
            <a:normAutofit/>
          </a:bodyPr>
          <a:lstStyle/>
          <a:p>
            <a:r>
              <a:rPr lang="en-US" dirty="0"/>
              <a:t>Challenges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51825C8-844A-4E97-93AF-88732F8C47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200" y="2400302"/>
            <a:ext cx="7536997" cy="312096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Interpreting and Identifying the needs of the company when creating the BYOD policy.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Understanding the </a:t>
            </a:r>
            <a:r>
              <a:rPr lang="en-US" sz="2100" dirty="0" err="1"/>
              <a:t>NetCat</a:t>
            </a:r>
            <a:r>
              <a:rPr lang="en-US" sz="2100" dirty="0"/>
              <a:t> and </a:t>
            </a:r>
            <a:r>
              <a:rPr lang="en-US" sz="2100" dirty="0" err="1"/>
              <a:t>NetScan</a:t>
            </a:r>
            <a:endParaRPr lang="en-US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Terminologies throughout the course</a:t>
            </a:r>
          </a:p>
        </p:txBody>
      </p:sp>
    </p:spTree>
    <p:extLst>
      <p:ext uri="{BB962C8B-B14F-4D97-AF65-F5344CB8AC3E}">
        <p14:creationId xmlns:p14="http://schemas.microsoft.com/office/powerpoint/2010/main" val="1843229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EB1BE-9006-8C88-FD7D-C34920D3C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761999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2EEF2-62AB-E72A-D01B-E105B48B8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600200"/>
            <a:ext cx="7704667" cy="4399616"/>
          </a:xfrm>
        </p:spPr>
        <p:txBody>
          <a:bodyPr/>
          <a:lstStyle/>
          <a:p>
            <a:r>
              <a:rPr lang="en-US" dirty="0"/>
              <a:t> This course explores the fundamentals of information security attacks and defense mechanisms.</a:t>
            </a:r>
          </a:p>
          <a:p>
            <a:r>
              <a:rPr lang="en-US" dirty="0"/>
              <a:t>Security issues related to people, data, networks, and devices are surveyed to provide insight into designing security solutions and policies. </a:t>
            </a:r>
          </a:p>
          <a:p>
            <a:r>
              <a:rPr lang="en-US" dirty="0"/>
              <a:t>Technologies and practices that support the security principles of confidentiality, integrity, and availability are also discussed. ​</a:t>
            </a:r>
          </a:p>
        </p:txBody>
      </p:sp>
    </p:spTree>
    <p:extLst>
      <p:ext uri="{BB962C8B-B14F-4D97-AF65-F5344CB8AC3E}">
        <p14:creationId xmlns:p14="http://schemas.microsoft.com/office/powerpoint/2010/main" val="3915135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403F9-A15C-D82E-DE0C-C3BBEDFBE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1600199"/>
            <a:ext cx="7704667" cy="1828801"/>
          </a:xfrm>
        </p:spPr>
        <p:txBody>
          <a:bodyPr>
            <a:normAutofit/>
          </a:bodyPr>
          <a:lstStyle/>
          <a:p>
            <a:r>
              <a:rPr lang="en-US" b="1" i="0" dirty="0">
                <a:solidFill>
                  <a:srgbClr val="050505"/>
                </a:solidFill>
                <a:effectLst/>
                <a:latin typeface="Poppins" panose="00000500000000000000" pitchFamily="2" charset="0"/>
              </a:rPr>
              <a:t>Asymmetric Key Encryption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6CC26-BD53-DC4F-C5C2-D8A75E860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50505"/>
                </a:solidFill>
                <a:effectLst/>
                <a:latin typeface="Arial" panose="020B0604020202020204" pitchFamily="34" charset="0"/>
              </a:rPr>
              <a:t>Explore </a:t>
            </a:r>
            <a:r>
              <a:rPr lang="en-US" b="0" i="0" dirty="0">
                <a:effectLst/>
                <a:latin typeface="Arial" panose="020B0604020202020204" pitchFamily="34" charset="0"/>
              </a:rPr>
              <a:t>technical and administrative controls using encryption</a:t>
            </a:r>
            <a:r>
              <a:rPr lang="en-US" b="0" i="0" dirty="0">
                <a:solidFill>
                  <a:srgbClr val="050505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r>
              <a:rPr lang="en-US" b="0" i="0" dirty="0">
                <a:solidFill>
                  <a:srgbClr val="050505"/>
                </a:solidFill>
                <a:effectLst/>
                <a:latin typeface="Arial" panose="020B0604020202020204" pitchFamily="34" charset="0"/>
              </a:rPr>
              <a:t>Secure file management is implemented to mitigate risks to enterprise data assets.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552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896" y="1066800"/>
            <a:ext cx="2556704" cy="1752600"/>
          </a:xfrm>
        </p:spPr>
        <p:txBody>
          <a:bodyPr>
            <a:normAutofit/>
          </a:bodyPr>
          <a:lstStyle/>
          <a:p>
            <a:r>
              <a:rPr lang="en-US" b="0" dirty="0"/>
              <a:t>File Encryption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896" y="2819401"/>
            <a:ext cx="2063483" cy="2034982"/>
          </a:xfrm>
        </p:spPr>
        <p:txBody>
          <a:bodyPr>
            <a:normAutofit/>
          </a:bodyPr>
          <a:lstStyle/>
          <a:p>
            <a:r>
              <a:rPr lang="en-US" sz="1600" dirty="0"/>
              <a:t>This screenshot shows the following.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Content of the plaintext 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Content of the encrypted file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0E4163-9A02-8FC5-A980-DB58C7675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494" y="2411509"/>
            <a:ext cx="5556800" cy="203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21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99" y="838200"/>
            <a:ext cx="2556704" cy="2133600"/>
          </a:xfrm>
        </p:spPr>
        <p:txBody>
          <a:bodyPr>
            <a:normAutofit/>
          </a:bodyPr>
          <a:lstStyle/>
          <a:p>
            <a:r>
              <a:rPr lang="en-US" sz="2800" b="0" dirty="0"/>
              <a:t>File Decryption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799" y="3048000"/>
            <a:ext cx="2188273" cy="3276600"/>
          </a:xfrm>
        </p:spPr>
        <p:txBody>
          <a:bodyPr>
            <a:noAutofit/>
          </a:bodyPr>
          <a:lstStyle/>
          <a:p>
            <a:r>
              <a:rPr lang="en-US" sz="1600" dirty="0"/>
              <a:t>This screenshot shows the following.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encrypted file being listed by itself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decrypting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Both the encrypted file and the original plaintext file being listed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E3A87B-5A15-75F3-1E23-A7FDD9BDA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569" y="2584328"/>
            <a:ext cx="5614987" cy="168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01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403F9-A15C-D82E-DE0C-C3BBEDFBE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1600199"/>
            <a:ext cx="7704667" cy="1828801"/>
          </a:xfrm>
        </p:spPr>
        <p:txBody>
          <a:bodyPr>
            <a:normAutofit/>
          </a:bodyPr>
          <a:lstStyle/>
          <a:p>
            <a:r>
              <a:rPr lang="en-US" b="1" i="0" dirty="0">
                <a:solidFill>
                  <a:srgbClr val="050505"/>
                </a:solidFill>
                <a:effectLst/>
                <a:latin typeface="Poppins" panose="00000500000000000000" pitchFamily="2" charset="0"/>
              </a:rPr>
              <a:t>Stateful Firewall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6CC26-BD53-DC4F-C5C2-D8A75E860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2286000"/>
          </a:xfrm>
        </p:spPr>
        <p:txBody>
          <a:bodyPr/>
          <a:lstStyle/>
          <a:p>
            <a:r>
              <a:rPr lang="en-US" dirty="0">
                <a:solidFill>
                  <a:srgbClr val="050505"/>
                </a:solidFill>
                <a:latin typeface="Arial" panose="020B0604020202020204" pitchFamily="34" charset="0"/>
              </a:rPr>
              <a:t>E</a:t>
            </a:r>
            <a:r>
              <a:rPr lang="en-US" b="0" i="0" dirty="0">
                <a:solidFill>
                  <a:srgbClr val="050505"/>
                </a:solidFill>
                <a:effectLst/>
                <a:latin typeface="Arial" panose="020B0604020202020204" pitchFamily="34" charset="0"/>
              </a:rPr>
              <a:t>xplore how </a:t>
            </a:r>
            <a:r>
              <a:rPr lang="en-US" b="0" i="0" dirty="0">
                <a:effectLst/>
                <a:latin typeface="Arial" panose="020B0604020202020204" pitchFamily="34" charset="0"/>
              </a:rPr>
              <a:t>firewall is used to protect enterprise computing resources from attacks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351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9788" y="443637"/>
            <a:ext cx="7694612" cy="1125583"/>
          </a:xfrm>
        </p:spPr>
        <p:txBody>
          <a:bodyPr>
            <a:normAutofit/>
          </a:bodyPr>
          <a:lstStyle/>
          <a:p>
            <a:r>
              <a:rPr lang="en-US" sz="3200" b="0" dirty="0"/>
              <a:t>Question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752600"/>
            <a:ext cx="7770812" cy="4098971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en-US" sz="1800" dirty="0"/>
              <a:t>What effect does the </a:t>
            </a:r>
            <a:r>
              <a:rPr lang="en-US" sz="1800" dirty="0" err="1"/>
              <a:t>sudo</a:t>
            </a:r>
            <a:r>
              <a:rPr lang="en-US" sz="1800" dirty="0"/>
              <a:t> </a:t>
            </a:r>
            <a:r>
              <a:rPr lang="en-US" sz="1800" dirty="0" err="1"/>
              <a:t>iptables</a:t>
            </a:r>
            <a:r>
              <a:rPr lang="en-US" sz="1800" dirty="0"/>
              <a:t> --policy INPUT DROP command have on the access to computing resources?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Answer here: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gotham-book"/>
              </a:rPr>
              <a:t>D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gotham-book"/>
              </a:rPr>
              <a:t>isplay options of the command that are available to implement and manage the firewall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gotham-book"/>
              </a:rPr>
              <a:t>It monitors traffic to and from your server with tables.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gotham-book"/>
              </a:rPr>
              <a:t>The tables are a set of rules that filter in and out going data packets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References:</a:t>
            </a:r>
            <a:br>
              <a:rPr lang="en-US" dirty="0"/>
            </a:br>
            <a:r>
              <a:rPr lang="en-US" dirty="0"/>
              <a:t>Module 3 lab</a:t>
            </a:r>
          </a:p>
          <a:p>
            <a:pPr>
              <a:spcBef>
                <a:spcPts val="0"/>
              </a:spcBef>
            </a:pPr>
            <a:r>
              <a:rPr lang="en-US" dirty="0"/>
              <a:t>https://www.hostinger.com/tutorials/iptables-tutorial</a:t>
            </a:r>
          </a:p>
        </p:txBody>
      </p:sp>
    </p:spTree>
    <p:extLst>
      <p:ext uri="{BB962C8B-B14F-4D97-AF65-F5344CB8AC3E}">
        <p14:creationId xmlns:p14="http://schemas.microsoft.com/office/powerpoint/2010/main" val="98318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896" y="304800"/>
            <a:ext cx="2556704" cy="2438400"/>
          </a:xfrm>
        </p:spPr>
        <p:txBody>
          <a:bodyPr>
            <a:normAutofit/>
          </a:bodyPr>
          <a:lstStyle/>
          <a:p>
            <a:r>
              <a:rPr lang="en-US" sz="3300" b="0" dirty="0"/>
              <a:t>Nmap Scan</a:t>
            </a:r>
            <a:endParaRPr lang="en-US" sz="3200" b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896" y="2658806"/>
            <a:ext cx="2063483" cy="1455995"/>
          </a:xfrm>
        </p:spPr>
        <p:txBody>
          <a:bodyPr>
            <a:normAutofit/>
          </a:bodyPr>
          <a:lstStyle/>
          <a:p>
            <a:r>
              <a:rPr lang="en-US" sz="1600" dirty="0"/>
              <a:t>This screenshot shows the Nmap scan result of the Linux Server VM.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9C15990-976F-0FAD-0CD3-CAA7DE1E2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304684"/>
            <a:ext cx="5451230" cy="224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76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403F9-A15C-D82E-DE0C-C3BBEDFBE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1600199"/>
            <a:ext cx="7704667" cy="1828801"/>
          </a:xfrm>
        </p:spPr>
        <p:txBody>
          <a:bodyPr>
            <a:normAutofit/>
          </a:bodyPr>
          <a:lstStyle/>
          <a:p>
            <a:r>
              <a:rPr lang="en-US" b="1" i="0" dirty="0">
                <a:solidFill>
                  <a:srgbClr val="050505"/>
                </a:solidFill>
                <a:effectLst/>
                <a:latin typeface="Poppins" panose="00000500000000000000" pitchFamily="2" charset="0"/>
              </a:rPr>
              <a:t>Bring Your Own Device (BYOD) Security Policy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6CC26-BD53-DC4F-C5C2-D8A75E860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3124198"/>
            <a:ext cx="7704667" cy="2133603"/>
          </a:xfrm>
        </p:spPr>
        <p:txBody>
          <a:bodyPr/>
          <a:lstStyle/>
          <a:p>
            <a:r>
              <a:rPr lang="en-US" dirty="0">
                <a:solidFill>
                  <a:srgbClr val="050505"/>
                </a:solidFill>
                <a:latin typeface="Arial" panose="020B0604020202020204" pitchFamily="34" charset="0"/>
              </a:rPr>
              <a:t>Create the bring your own device (BYOD) security policy for ABC Corporation based on a SANS security policy template</a:t>
            </a:r>
          </a:p>
          <a:p>
            <a:r>
              <a:rPr lang="en-US" dirty="0">
                <a:solidFill>
                  <a:srgbClr val="050505"/>
                </a:solidFill>
                <a:latin typeface="Arial" panose="020B0604020202020204" pitchFamily="34" charset="0"/>
              </a:rPr>
              <a:t>Click on Microsoft Word Document to view.</a:t>
            </a:r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A5DDF8E-A86D-450B-FA80-665DB7E1A1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643087"/>
              </p:ext>
            </p:extLst>
          </p:nvPr>
        </p:nvGraphicFramePr>
        <p:xfrm>
          <a:off x="3886200" y="5486400"/>
          <a:ext cx="1371600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2" imgW="914400" imgH="771480" progId="Word.Document.12">
                  <p:embed/>
                </p:oleObj>
              </mc:Choice>
              <mc:Fallback>
                <p:oleObj name="Document" showAsIcon="1" r:id="rId2" imgW="914400" imgH="771480" progId="Word.Documen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8D03131-639F-3BCE-27C4-A1A3E66BFB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86200" y="5486400"/>
                        <a:ext cx="1371600" cy="115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56897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0F883F57245246A7747A9329048B46" ma:contentTypeVersion="17" ma:contentTypeDescription="Create a new document." ma:contentTypeScope="" ma:versionID="6c3c293f3e8abce8be2ba9b97401e344">
  <xsd:schema xmlns:xsd="http://www.w3.org/2001/XMLSchema" xmlns:xs="http://www.w3.org/2001/XMLSchema" xmlns:p="http://schemas.microsoft.com/office/2006/metadata/properties" xmlns:ns1="http://schemas.microsoft.com/sharepoint/v3" xmlns:ns2="b8820432-3450-4e09-b17f-565094e588be" xmlns:ns3="b7b956fb-0613-46b7-a92d-14c47de7bd00" targetNamespace="http://schemas.microsoft.com/office/2006/metadata/properties" ma:root="true" ma:fieldsID="3ddc009a799b631f0260fbec5139ad7a" ns1:_="" ns2:_="" ns3:_="">
    <xsd:import namespace="http://schemas.microsoft.com/sharepoint/v3"/>
    <xsd:import namespace="b8820432-3450-4e09-b17f-565094e588be"/>
    <xsd:import namespace="b7b956fb-0613-46b7-a92d-14c47de7bd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Comments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820432-3450-4e09-b17f-565094e588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Comments" ma:index="18" nillable="true" ma:displayName="Comments" ma:internalName="Comments">
      <xsd:simpleType>
        <xsd:restriction base="dms:Note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b956fb-0613-46b7-a92d-14c47de7bd0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Comments xmlns="b8820432-3450-4e09-b17f-565094e588be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1A2272-3BFA-4322-BB25-E51A5D44E6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8820432-3450-4e09-b17f-565094e588be"/>
    <ds:schemaRef ds:uri="b7b956fb-0613-46b7-a92d-14c47de7bd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B90DE2-8731-4B13-A4D6-6D060EA2EB5C}">
  <ds:schemaRefs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b8820432-3450-4e09-b17f-565094e588be"/>
    <ds:schemaRef ds:uri="http://purl.org/dc/dcmitype/"/>
    <ds:schemaRef ds:uri="http://www.w3.org/XML/1998/namespace"/>
    <ds:schemaRef ds:uri="b7b956fb-0613-46b7-a92d-14c47de7bd00"/>
    <ds:schemaRef ds:uri="http://schemas.microsoft.com/sharepoint/v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95E647C-F172-4223-BB60-8967255956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277</TotalTime>
  <Words>521</Words>
  <Application>Microsoft Office PowerPoint</Application>
  <PresentationFormat>On-screen Show (4:3)</PresentationFormat>
  <Paragraphs>67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Corbel</vt:lpstr>
      <vt:lpstr>gotham-book</vt:lpstr>
      <vt:lpstr>Poppins</vt:lpstr>
      <vt:lpstr>Parallax</vt:lpstr>
      <vt:lpstr>Microsoft Word Document</vt:lpstr>
      <vt:lpstr>SEC285 -Course Project </vt:lpstr>
      <vt:lpstr>Introduction</vt:lpstr>
      <vt:lpstr>Asymmetric Key Encryption</vt:lpstr>
      <vt:lpstr>File Encryption</vt:lpstr>
      <vt:lpstr>File Decryption</vt:lpstr>
      <vt:lpstr>Stateful Firewall</vt:lpstr>
      <vt:lpstr>Question</vt:lpstr>
      <vt:lpstr>Nmap Scan</vt:lpstr>
      <vt:lpstr>Bring Your Own Device (BYOD) Security Policy </vt:lpstr>
      <vt:lpstr>Multi Factor Authentication (MFA)</vt:lpstr>
      <vt:lpstr>Common-auth Configuration File</vt:lpstr>
      <vt:lpstr>MFA Logon Screen</vt:lpstr>
      <vt:lpstr>Vulnerability Assessment</vt:lpstr>
      <vt:lpstr>Nmap</vt:lpstr>
      <vt:lpstr>NetCat</vt:lpstr>
      <vt:lpstr>Wireshark</vt:lpstr>
      <vt:lpstr>Nessus</vt:lpstr>
      <vt:lpstr>Career Skills</vt:lpstr>
      <vt:lpstr>Challenges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NETW190 Module 1 Visio Network Diagram</dc:title>
  <dc:creator>HP</dc:creator>
  <cp:lastModifiedBy>Lee Fang</cp:lastModifiedBy>
  <cp:revision>109</cp:revision>
  <dcterms:created xsi:type="dcterms:W3CDTF">2019-04-16T16:54:41Z</dcterms:created>
  <dcterms:modified xsi:type="dcterms:W3CDTF">2022-10-18T03:10:56Z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0x0101006B0F883F57245246A7747A9329048B46</vt:lpwstr>
  </property>
</Properties>
</file>